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embeddedFontLst>
    <p:embeddedFont>
      <p:font typeface="Georgia" panose="02040502050405020303" pitchFamily="18" charset="0"/>
      <p:regular r:id="rId12"/>
      <p:bold r:id="rId13"/>
      <p:italic r:id="rId14"/>
    </p:embeddedFont>
    <p:embeddedFont>
      <p:font typeface="Play" pitchFamily="2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gNrs35tQVdXOM7D389mweGRnAn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e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1ff20954e6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31ff20954e6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7928752e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7928752e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327928752e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2022986cd5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32022986cd5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838d0645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838d06458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32838d06458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838d0645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838d06458_0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32838d06458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8196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838d064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838d0645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2838d0645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838d06458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2838d06458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g32838d06458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9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9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9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3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0" y="0"/>
            <a:ext cx="12263612" cy="689828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" name="Google Shape;16;p13"/>
          <p:cNvSpPr/>
          <p:nvPr/>
        </p:nvSpPr>
        <p:spPr>
          <a:xfrm>
            <a:off x="0" y="1"/>
            <a:ext cx="12263611" cy="6898282"/>
          </a:xfrm>
          <a:prstGeom prst="rect">
            <a:avLst/>
          </a:prstGeom>
          <a:solidFill>
            <a:schemeClr val="dk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13" descr="A white letter on a black background&#10;&#10;Description automatically generated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51224" y="185738"/>
            <a:ext cx="2081208" cy="27146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F480E56-604A-D94A-A89C-6FAF0CD5598E}"/>
              </a:ext>
            </a:extLst>
          </p:cNvPr>
          <p:cNvSpPr/>
          <p:nvPr/>
        </p:nvSpPr>
        <p:spPr>
          <a:xfrm>
            <a:off x="0" y="5399903"/>
            <a:ext cx="12303211" cy="1458097"/>
          </a:xfrm>
          <a:prstGeom prst="rect">
            <a:avLst/>
          </a:prstGeom>
          <a:gradFill flip="none" rotWithShape="1">
            <a:gsLst>
              <a:gs pos="95000">
                <a:schemeClr val="accent1">
                  <a:lumMod val="5000"/>
                  <a:lumOff val="95000"/>
                </a:schemeClr>
              </a:gs>
              <a:gs pos="96000">
                <a:schemeClr val="accent1">
                  <a:alpha val="11599"/>
                  <a:lumMod val="59000"/>
                </a:schemeClr>
              </a:gs>
              <a:gs pos="97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 dirty="0"/>
          </a:p>
        </p:txBody>
      </p:sp>
      <p:sp>
        <p:nvSpPr>
          <p:cNvPr id="97" name="Google Shape;97;g31ff20954e6_0_1"/>
          <p:cNvSpPr txBox="1"/>
          <p:nvPr/>
        </p:nvSpPr>
        <p:spPr>
          <a:xfrm>
            <a:off x="395416" y="5775028"/>
            <a:ext cx="6462584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GB" sz="2000" b="1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Streaming data from Reddit using Kafka,  Spark and MongoDB</a:t>
            </a:r>
            <a:endParaRPr sz="2000" b="1" dirty="0">
              <a:solidFill>
                <a:schemeClr val="tx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g31ff20954e6_0_1"/>
          <p:cNvSpPr/>
          <p:nvPr/>
        </p:nvSpPr>
        <p:spPr>
          <a:xfrm>
            <a:off x="7757690" y="5785235"/>
            <a:ext cx="4183500" cy="707700"/>
          </a:xfrm>
          <a:prstGeom prst="rect">
            <a:avLst/>
          </a:prstGeom>
          <a:noFill/>
          <a:ln w="9525" cap="flat" cmpd="sng">
            <a:solidFill>
              <a:srgbClr val="5ECB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Data Engineering Consultant:</a:t>
            </a:r>
            <a:endParaRPr dirty="0">
              <a:solidFill>
                <a:schemeClr val="tx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i="1" dirty="0" err="1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Adedamola</a:t>
            </a:r>
            <a:r>
              <a:rPr lang="en-GB" sz="2000" b="1" i="1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GB" sz="2000" b="1" i="1" dirty="0" err="1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Oyetayo</a:t>
            </a:r>
            <a:endParaRPr sz="2000" i="1" dirty="0">
              <a:solidFill>
                <a:schemeClr val="tx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B7DB1A-7975-7048-B6FB-B6A2BFCFE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8411"/>
            <a:ext cx="12303211" cy="483149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27928752e1_0_0"/>
          <p:cNvSpPr txBox="1">
            <a:spLocks noGrp="1"/>
          </p:cNvSpPr>
          <p:nvPr>
            <p:ph type="title" idx="4294967295"/>
          </p:nvPr>
        </p:nvSpPr>
        <p:spPr>
          <a:xfrm>
            <a:off x="202821" y="2575525"/>
            <a:ext cx="3218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Business Problems: </a:t>
            </a:r>
            <a:endParaRPr sz="2000" b="1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6" name="Google Shape;106;g327928752e1_0_0"/>
          <p:cNvSpPr/>
          <p:nvPr/>
        </p:nvSpPr>
        <p:spPr>
          <a:xfrm>
            <a:off x="3315875" y="3116875"/>
            <a:ext cx="5961419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60925" rIns="120000" bIns="609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5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		 	 	 		</a:t>
            </a:r>
            <a:endParaRPr sz="15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5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At </a:t>
            </a:r>
            <a:r>
              <a:rPr lang="en-GB" sz="15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Trandwave</a:t>
            </a:r>
            <a:r>
              <a:rPr lang="en-GB" sz="15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Agency, the following pressing challenges  were encountered within the data processing: </a:t>
            </a:r>
            <a:endParaRPr sz="15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107" name="Google Shape;107;g327928752e1_0_0"/>
          <p:cNvCxnSpPr/>
          <p:nvPr/>
        </p:nvCxnSpPr>
        <p:spPr>
          <a:xfrm flipH="1">
            <a:off x="598648" y="3819375"/>
            <a:ext cx="1160700" cy="994800"/>
          </a:xfrm>
          <a:prstGeom prst="bentConnector3">
            <a:avLst>
              <a:gd name="adj1" fmla="val 102587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g327928752e1_0_0"/>
          <p:cNvCxnSpPr>
            <a:endCxn id="109" idx="0"/>
          </p:cNvCxnSpPr>
          <p:nvPr/>
        </p:nvCxnSpPr>
        <p:spPr>
          <a:xfrm>
            <a:off x="10103764" y="3787426"/>
            <a:ext cx="1122300" cy="1054200"/>
          </a:xfrm>
          <a:prstGeom prst="bentConnector2">
            <a:avLst/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0" name="Google Shape;110;g327928752e1_0_0"/>
          <p:cNvSpPr/>
          <p:nvPr/>
        </p:nvSpPr>
        <p:spPr>
          <a:xfrm>
            <a:off x="149647" y="5040609"/>
            <a:ext cx="1593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g327928752e1_0_0"/>
          <p:cNvSpPr/>
          <p:nvPr/>
        </p:nvSpPr>
        <p:spPr>
          <a:xfrm>
            <a:off x="-109616" y="4724883"/>
            <a:ext cx="32187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dirty="0">
                <a:solidFill>
                  <a:srgbClr val="FFB600"/>
                </a:solidFill>
              </a:rPr>
              <a:t>		 	 	 		</a:t>
            </a:r>
            <a:endParaRPr sz="1200" dirty="0">
              <a:solidFill>
                <a:srgbClr val="FFB6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Inefficient Data Processing</a:t>
            </a:r>
            <a:endParaRPr sz="1200" b="1" dirty="0">
              <a:solidFill>
                <a:srgbClr val="FFB600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2" name="Google Shape;112;g327928752e1_0_0"/>
          <p:cNvSpPr/>
          <p:nvPr/>
        </p:nvSpPr>
        <p:spPr>
          <a:xfrm>
            <a:off x="213586" y="5252630"/>
            <a:ext cx="29853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Slow and cumbersome data processing can lead to delays in generating insights, resulting in missed opportunities to engage with consumers effectively.					</a:t>
            </a:r>
            <a:endParaRPr sz="12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endParaRPr sz="12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3" name="Google Shape;113;g327928752e1_0_0"/>
          <p:cNvSpPr/>
          <p:nvPr/>
        </p:nvSpPr>
        <p:spPr>
          <a:xfrm>
            <a:off x="3299440" y="5124661"/>
            <a:ext cx="2964300" cy="9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The inability to analyse data in real-time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restricts the agency's capacity to respond quickly to market changes or consumer trends. This lag can result in lost leads and diminished competitive advantage</a:t>
            </a:r>
            <a:endParaRPr sz="12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4" name="Google Shape;114;g327928752e1_0_0"/>
          <p:cNvSpPr/>
          <p:nvPr/>
        </p:nvSpPr>
        <p:spPr>
          <a:xfrm>
            <a:off x="3138063" y="5033331"/>
            <a:ext cx="2880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327928752e1_0_0"/>
          <p:cNvSpPr/>
          <p:nvPr/>
        </p:nvSpPr>
        <p:spPr>
          <a:xfrm>
            <a:off x="3403114" y="4673936"/>
            <a:ext cx="3218700" cy="4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Limited Real-Time Analysis 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6" name="Google Shape;116;g327928752e1_0_0"/>
          <p:cNvSpPr/>
          <p:nvPr/>
        </p:nvSpPr>
        <p:spPr>
          <a:xfrm>
            <a:off x="9348318" y="5164436"/>
            <a:ext cx="2985300" cy="8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As the volume of data grows, the current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fragmented system may struggle to keep up, making it difficult for the agency to scale its operations.</a:t>
            </a:r>
            <a:endParaRPr sz="12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g327928752e1_0_0"/>
          <p:cNvSpPr/>
          <p:nvPr/>
        </p:nvSpPr>
        <p:spPr>
          <a:xfrm>
            <a:off x="9696514" y="4841626"/>
            <a:ext cx="30591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0000" tIns="24000" rIns="120000" bIns="240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 	 	 		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	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						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-GB" sz="12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Inability to Scale</a:t>
            </a:r>
            <a:endParaRPr sz="12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7" name="Google Shape;117;g327928752e1_0_0"/>
          <p:cNvSpPr/>
          <p:nvPr/>
        </p:nvSpPr>
        <p:spPr>
          <a:xfrm>
            <a:off x="9277294" y="4974530"/>
            <a:ext cx="2880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" name="Google Shape;118;g327928752e1_0_0"/>
          <p:cNvCxnSpPr>
            <a:cxnSpLocks/>
          </p:cNvCxnSpPr>
          <p:nvPr/>
        </p:nvCxnSpPr>
        <p:spPr>
          <a:xfrm>
            <a:off x="4838059" y="3942675"/>
            <a:ext cx="24000" cy="871500"/>
          </a:xfrm>
          <a:prstGeom prst="straightConnector1">
            <a:avLst/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9" name="Google Shape;119;g327928752e1_0_0"/>
          <p:cNvSpPr txBox="1"/>
          <p:nvPr/>
        </p:nvSpPr>
        <p:spPr>
          <a:xfrm>
            <a:off x="2424750" y="242575"/>
            <a:ext cx="9044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Business Overview &amp; Problems</a:t>
            </a:r>
            <a:endParaRPr sz="33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0" name="Google Shape;120;g327928752e1_0_0"/>
          <p:cNvSpPr txBox="1"/>
          <p:nvPr/>
        </p:nvSpPr>
        <p:spPr>
          <a:xfrm>
            <a:off x="338875" y="1063225"/>
            <a:ext cx="11002500" cy="1938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Business Name: </a:t>
            </a:r>
            <a:r>
              <a:rPr lang="en-GB" sz="1800" b="1" dirty="0" err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Zipco</a:t>
            </a:r>
            <a:r>
              <a:rPr lang="en-GB" sz="18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b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</a:t>
            </a:r>
            <a:r>
              <a:rPr lang="en-GB" sz="1700" b="1" dirty="0">
                <a:solidFill>
                  <a:schemeClr val="lt2"/>
                </a:solidFill>
                <a:latin typeface="Georgia"/>
                <a:ea typeface="Georgia"/>
                <a:cs typeface="Georgia"/>
                <a:sym typeface="Georgia"/>
              </a:rPr>
              <a:t>Industry:</a:t>
            </a:r>
            <a:r>
              <a:rPr lang="en-GB" sz="17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 </a:t>
            </a:r>
            <a:r>
              <a:rPr lang="en-GB" sz="17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Trendwave</a:t>
            </a:r>
            <a:r>
              <a:rPr lang="en-GB" sz="17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Marketing Agency</a:t>
            </a:r>
            <a:endParaRPr sz="20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</a:t>
            </a:r>
            <a:r>
              <a:rPr lang="en-GB" sz="17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success is driven by swift access and understanding of customers behaviour for effective marketing strategies, and a commitment to exceptional customer service. </a:t>
            </a:r>
            <a:endParaRPr sz="18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E0C9EF-22C1-B54A-9B4E-8FEBCB5FD83E}"/>
              </a:ext>
            </a:extLst>
          </p:cNvPr>
          <p:cNvSpPr txBox="1"/>
          <p:nvPr/>
        </p:nvSpPr>
        <p:spPr>
          <a:xfrm>
            <a:off x="3212757" y="2868938"/>
            <a:ext cx="664793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G" dirty="0"/>
              <a:t>As the volume of data grows, the current</a:t>
            </a:r>
          </a:p>
          <a:p>
            <a:r>
              <a:rPr lang="en-NG" dirty="0"/>
              <a:t>fragmented system may struggle to keep up,</a:t>
            </a:r>
          </a:p>
          <a:p>
            <a:r>
              <a:rPr lang="en-NG" dirty="0"/>
              <a:t>making it difficult for the agency to scale its</a:t>
            </a:r>
          </a:p>
          <a:p>
            <a:endParaRPr lang="en-NG" dirty="0"/>
          </a:p>
          <a:p>
            <a:r>
              <a:rPr lang="en-NG" dirty="0"/>
              <a:t>operations.</a:t>
            </a:r>
          </a:p>
        </p:txBody>
      </p:sp>
      <p:cxnSp>
        <p:nvCxnSpPr>
          <p:cNvPr id="21" name="Google Shape;118;g327928752e1_0_0">
            <a:extLst>
              <a:ext uri="{FF2B5EF4-FFF2-40B4-BE49-F238E27FC236}">
                <a16:creationId xmlns:a16="http://schemas.microsoft.com/office/drawing/2014/main" id="{C379403A-A32D-4446-854D-591384F10615}"/>
              </a:ext>
            </a:extLst>
          </p:cNvPr>
          <p:cNvCxnSpPr>
            <a:cxnSpLocks/>
          </p:cNvCxnSpPr>
          <p:nvPr/>
        </p:nvCxnSpPr>
        <p:spPr>
          <a:xfrm>
            <a:off x="7616704" y="3976811"/>
            <a:ext cx="24000" cy="871500"/>
          </a:xfrm>
          <a:prstGeom prst="straightConnector1">
            <a:avLst/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114;g327928752e1_0_0">
            <a:extLst>
              <a:ext uri="{FF2B5EF4-FFF2-40B4-BE49-F238E27FC236}">
                <a16:creationId xmlns:a16="http://schemas.microsoft.com/office/drawing/2014/main" id="{F5B0D219-AA44-594F-AB6F-D83C213F7A2B}"/>
              </a:ext>
            </a:extLst>
          </p:cNvPr>
          <p:cNvSpPr/>
          <p:nvPr/>
        </p:nvSpPr>
        <p:spPr>
          <a:xfrm>
            <a:off x="6477814" y="5027937"/>
            <a:ext cx="288000" cy="1404600"/>
          </a:xfrm>
          <a:prstGeom prst="leftBracket">
            <a:avLst>
              <a:gd name="adj" fmla="val 0"/>
            </a:avLst>
          </a:prstGeom>
          <a:noFill/>
          <a:ln w="9525" cap="flat" cmpd="sng">
            <a:solidFill>
              <a:srgbClr val="F2A4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700FBC-00ED-854E-9A4B-38C1DDB9D2A0}"/>
              </a:ext>
            </a:extLst>
          </p:cNvPr>
          <p:cNvSpPr txBox="1"/>
          <p:nvPr/>
        </p:nvSpPr>
        <p:spPr>
          <a:xfrm>
            <a:off x="6621814" y="5199777"/>
            <a:ext cx="26074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When data is stored in silos or is not integrated, it becomes challenging to obtain a holistic view of consumer behaviour. </a:t>
            </a:r>
            <a:endParaRPr lang="en-NG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4A26A8-7AD8-1A4D-916E-81038090FF09}"/>
              </a:ext>
            </a:extLst>
          </p:cNvPr>
          <p:cNvSpPr txBox="1"/>
          <p:nvPr/>
        </p:nvSpPr>
        <p:spPr>
          <a:xfrm>
            <a:off x="6755438" y="4865981"/>
            <a:ext cx="2289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C000"/>
                </a:solidFill>
              </a:rPr>
              <a:t>Disparate Datasets</a:t>
            </a:r>
            <a:r>
              <a:rPr lang="en-GB" dirty="0"/>
              <a:t>:</a:t>
            </a:r>
            <a:endParaRPr lang="en-NG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2022986cd5_0_18"/>
          <p:cNvSpPr txBox="1"/>
          <p:nvPr/>
        </p:nvSpPr>
        <p:spPr>
          <a:xfrm>
            <a:off x="2232800" y="320425"/>
            <a:ext cx="90444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7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Business Objectives &amp; Stack Tools Used</a:t>
            </a:r>
            <a:endParaRPr sz="27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g32022986cd5_0_18"/>
          <p:cNvSpPr txBox="1"/>
          <p:nvPr/>
        </p:nvSpPr>
        <p:spPr>
          <a:xfrm>
            <a:off x="141157" y="3333989"/>
            <a:ext cx="11745300" cy="3524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➢Tools:</a:t>
            </a:r>
            <a:endParaRPr sz="19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GitHub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Version control and collaboration.</a:t>
            </a:r>
            <a:b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PostgresQL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: a Relational database to store and manage data files during the ETL process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3. Python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Data analysis, visualization, and machine learning.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4. VS Code/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Jupyter</a:t>
            </a: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notebook 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– Development and collaboration environment.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5. Tableau: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Visualizes data insights and trends, providing dashboards and analytics for stakeholders.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6</a:t>
            </a: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. </a:t>
            </a:r>
            <a:r>
              <a:rPr lang="en-GB" sz="1800" b="1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Draw.io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: Used to design architecture for data processing and entity diagram for data modelling. 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g32022986cd5_0_18"/>
          <p:cNvSpPr txBox="1"/>
          <p:nvPr/>
        </p:nvSpPr>
        <p:spPr>
          <a:xfrm>
            <a:off x="223350" y="902125"/>
            <a:ext cx="10824900" cy="26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9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Objectives/ Aims:</a:t>
            </a:r>
            <a:b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1. Real-time Data Collection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Define goals and address challenges in data acquisition.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2. Efficient Data Processing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Evaluate data quality and ensure effective data handling.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3. Data Storage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Manage missing data, outliers, and perform necessary transformations.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4. Scalability</a:t>
            </a:r>
            <a:r>
              <a:rPr lang="en-GB" sz="18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– Implement and train predictive models for pricing optimization.</a:t>
            </a:r>
            <a:endParaRPr sz="18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/>
          <p:nvPr/>
        </p:nvSpPr>
        <p:spPr>
          <a:xfrm>
            <a:off x="3086050" y="360518"/>
            <a:ext cx="5776500" cy="679500"/>
          </a:xfrm>
          <a:prstGeom prst="rect">
            <a:avLst/>
          </a:prstGeom>
          <a:noFill/>
          <a:ln w="9525" cap="flat" cmpd="sng">
            <a:solidFill>
              <a:srgbClr val="5ECBF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eorgia"/>
              <a:buNone/>
            </a:pPr>
            <a:r>
              <a:rPr lang="en-GB" sz="36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System Architecture</a:t>
            </a:r>
            <a:endParaRPr sz="36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3" name="Google Shape;133;p11"/>
          <p:cNvPicPr preferRelativeResize="0"/>
          <p:nvPr/>
        </p:nvPicPr>
        <p:blipFill rotWithShape="1">
          <a:blip r:embed="rId3"/>
          <a:srcRect b="63417"/>
          <a:stretch/>
        </p:blipFill>
        <p:spPr>
          <a:xfrm>
            <a:off x="332198" y="1428108"/>
            <a:ext cx="11527604" cy="5270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0"/>
          <p:cNvSpPr txBox="1"/>
          <p:nvPr/>
        </p:nvSpPr>
        <p:spPr>
          <a:xfrm>
            <a:off x="6118751" y="2890025"/>
            <a:ext cx="5983500" cy="1200600"/>
          </a:xfrm>
          <a:prstGeom prst="rect">
            <a:avLst/>
          </a:prstGeom>
          <a:solidFill>
            <a:schemeClr val="dk1"/>
          </a:solidFill>
          <a:ln w="19050" cap="flat" cmpd="sng">
            <a:solidFill>
              <a:schemeClr val="dk1">
                <a:alpha val="73725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Quick Project Code walkthrough </a:t>
            </a:r>
            <a:endParaRPr sz="360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39" name="Google Shape;13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38850"/>
            <a:ext cx="5665600" cy="49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32838d06458_0_4"/>
          <p:cNvPicPr preferRelativeResize="0"/>
          <p:nvPr/>
        </p:nvPicPr>
        <p:blipFill>
          <a:blip r:embed="rId3"/>
          <a:srcRect/>
          <a:stretch/>
        </p:blipFill>
        <p:spPr>
          <a:xfrm>
            <a:off x="263610" y="1073972"/>
            <a:ext cx="11664779" cy="535154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  <p:sp>
        <p:nvSpPr>
          <p:cNvPr id="146" name="Google Shape;146;g32838d06458_0_4"/>
          <p:cNvSpPr txBox="1"/>
          <p:nvPr/>
        </p:nvSpPr>
        <p:spPr>
          <a:xfrm>
            <a:off x="3283875" y="269850"/>
            <a:ext cx="7056000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Zipco Data Modeling</a:t>
            </a:r>
            <a:endParaRPr sz="3300" b="1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g32838d06458_0_4"/>
          <p:cNvPicPr preferRelativeResize="0"/>
          <p:nvPr/>
        </p:nvPicPr>
        <p:blipFill>
          <a:blip r:embed="rId3"/>
          <a:srcRect/>
          <a:stretch/>
        </p:blipFill>
        <p:spPr>
          <a:xfrm>
            <a:off x="263610" y="1435398"/>
            <a:ext cx="11664779" cy="10452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  <p:sp>
        <p:nvSpPr>
          <p:cNvPr id="146" name="Google Shape;146;g32838d06458_0_4"/>
          <p:cNvSpPr txBox="1"/>
          <p:nvPr/>
        </p:nvSpPr>
        <p:spPr>
          <a:xfrm>
            <a:off x="2261286" y="269850"/>
            <a:ext cx="9667103" cy="58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dirty="0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Data Pipeline Automation using Crontab </a:t>
            </a:r>
            <a:endParaRPr sz="3300" b="1" dirty="0">
              <a:solidFill>
                <a:srgbClr val="FFB6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269353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g32838d06458_0_0"/>
          <p:cNvPicPr preferRelativeResize="0"/>
          <p:nvPr/>
        </p:nvPicPr>
        <p:blipFill>
          <a:blip r:embed="rId3"/>
          <a:srcRect/>
          <a:stretch/>
        </p:blipFill>
        <p:spPr>
          <a:xfrm>
            <a:off x="0" y="1063038"/>
            <a:ext cx="12192000" cy="5794962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g32838d06458_0_0"/>
          <p:cNvSpPr txBox="1">
            <a:spLocks noGrp="1"/>
          </p:cNvSpPr>
          <p:nvPr>
            <p:ph type="title"/>
          </p:nvPr>
        </p:nvSpPr>
        <p:spPr>
          <a:xfrm>
            <a:off x="2707325" y="199875"/>
            <a:ext cx="8721600" cy="7815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Georgia"/>
                <a:ea typeface="Georgia"/>
                <a:cs typeface="Georgia"/>
                <a:sym typeface="Georgia"/>
              </a:rPr>
              <a:t>                 </a:t>
            </a:r>
            <a:r>
              <a:rPr lang="en-GB" dirty="0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Dashboard</a:t>
            </a:r>
            <a:endParaRPr dirty="0">
              <a:solidFill>
                <a:srgbClr val="F2A40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4" name="Google Shape;154;g32838d06458_0_0"/>
          <p:cNvSpPr txBox="1">
            <a:spLocks noGrp="1"/>
          </p:cNvSpPr>
          <p:nvPr>
            <p:ph type="body" idx="1"/>
          </p:nvPr>
        </p:nvSpPr>
        <p:spPr>
          <a:xfrm>
            <a:off x="838200" y="6141425"/>
            <a:ext cx="10515600" cy="7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838d06458_1_6"/>
          <p:cNvSpPr txBox="1">
            <a:spLocks noGrp="1"/>
          </p:cNvSpPr>
          <p:nvPr>
            <p:ph type="title"/>
          </p:nvPr>
        </p:nvSpPr>
        <p:spPr>
          <a:xfrm>
            <a:off x="944825" y="563275"/>
            <a:ext cx="10409100" cy="112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2A40D"/>
                </a:solidFill>
                <a:latin typeface="Georgia"/>
                <a:ea typeface="Georgia"/>
                <a:cs typeface="Georgia"/>
                <a:sym typeface="Georgia"/>
              </a:rPr>
              <a:t>Conclusion: Transforming Data Management at Zipco Real Estate Agency</a:t>
            </a:r>
            <a:endParaRPr>
              <a:solidFill>
                <a:srgbClr val="F2A40D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1" name="Google Shape;161;g32838d06458_1_6"/>
          <p:cNvSpPr txBox="1">
            <a:spLocks noGrp="1"/>
          </p:cNvSpPr>
          <p:nvPr>
            <p:ph type="body" idx="1"/>
          </p:nvPr>
        </p:nvSpPr>
        <p:spPr>
          <a:xfrm>
            <a:off x="202650" y="2051700"/>
            <a:ext cx="11786700" cy="4218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Implemented a robust ETL pipeline that significantly reduced manual workflows, saving time and resources.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Improved Data Quality: Ensured consistent, accurate, and reliable datasets to support decision-making.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Enhanced Decision-Making: Delivered timely access to critical property and market insights, enabling better strategies and client satisfaction.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Cost Efficiency: Automated processes minimized operational costs, allowing for resource reallocation towards growth initiatives.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Scalable and Future-Ready: Built a secure and scalable system equipped to handle increasing data volumes while maintaining high performance.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000" b="1">
                <a:solidFill>
                  <a:srgbClr val="FFB600"/>
                </a:solidFill>
                <a:latin typeface="Georgia"/>
                <a:ea typeface="Georgia"/>
                <a:cs typeface="Georgia"/>
                <a:sym typeface="Georgia"/>
              </a:rPr>
              <a:t>➢ </a:t>
            </a:r>
            <a:r>
              <a:rPr lang="en-GB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Competitive Advantage: Empowered Zipco Real Estate Operation</a:t>
            </a:r>
            <a:endParaRPr sz="18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</TotalTime>
  <Words>572</Words>
  <Application>Microsoft Macintosh PowerPoint</Application>
  <PresentationFormat>Widescreen</PresentationFormat>
  <Paragraphs>63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Georgia</vt:lpstr>
      <vt:lpstr>Play</vt:lpstr>
      <vt:lpstr>Office Theme</vt:lpstr>
      <vt:lpstr>PowerPoint Presentation</vt:lpstr>
      <vt:lpstr>Business Problems: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          Dashboard</vt:lpstr>
      <vt:lpstr>Conclusion: Transforming Data Management at Zipco Real Estate Agency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Efemena Ikpro</dc:creator>
  <cp:lastModifiedBy>Microsoft Office User</cp:lastModifiedBy>
  <cp:revision>3</cp:revision>
  <dcterms:created xsi:type="dcterms:W3CDTF">2024-03-07T02:24:36Z</dcterms:created>
  <dcterms:modified xsi:type="dcterms:W3CDTF">2025-03-24T01:10:13Z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2024-12-10T19:13:29Z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75058155-f8e7-4912-bb8a-9e774be50420</vt:lpwstr>
  </property>
  <property fmtid="{D5CDD505-2E9C-101B-9397-08002B2CF9AE}" pid="7" name="MSIP_Label_defa4170-0d19-0005-0004-bc88714345d2_ActionId">
    <vt:lpwstr>06bc28a4-f83c-4b83-9475-0a37a40be33e</vt:lpwstr>
  </property>
  <property fmtid="{D5CDD505-2E9C-101B-9397-08002B2CF9AE}" pid="8" name="MSIP_Label_defa4170-0d19-0005-0004-bc88714345d2_ContentBits">
    <vt:lpwstr>0</vt:lpwstr>
  </property>
</Properties>
</file>